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2" r:id="rId2"/>
    <p:sldId id="263" r:id="rId3"/>
    <p:sldId id="264" r:id="rId4"/>
    <p:sldId id="268" r:id="rId5"/>
    <p:sldId id="286" r:id="rId6"/>
    <p:sldId id="269" r:id="rId7"/>
    <p:sldId id="270" r:id="rId8"/>
    <p:sldId id="271" r:id="rId9"/>
    <p:sldId id="272" r:id="rId10"/>
    <p:sldId id="273" r:id="rId11"/>
    <p:sldId id="274" r:id="rId12"/>
    <p:sldId id="260" r:id="rId13"/>
    <p:sldId id="261" r:id="rId14"/>
    <p:sldId id="258" r:id="rId15"/>
    <p:sldId id="257" r:id="rId16"/>
    <p:sldId id="266" r:id="rId17"/>
    <p:sldId id="265" r:id="rId18"/>
    <p:sldId id="275" r:id="rId19"/>
    <p:sldId id="267" r:id="rId20"/>
    <p:sldId id="276" r:id="rId21"/>
    <p:sldId id="279" r:id="rId22"/>
    <p:sldId id="280" r:id="rId23"/>
    <p:sldId id="281" r:id="rId24"/>
    <p:sldId id="282" r:id="rId25"/>
    <p:sldId id="278" r:id="rId26"/>
    <p:sldId id="277" r:id="rId27"/>
    <p:sldId id="283" r:id="rId28"/>
    <p:sldId id="284" r:id="rId29"/>
    <p:sldId id="288" r:id="rId30"/>
    <p:sldId id="287" r:id="rId31"/>
    <p:sldId id="285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26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61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857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582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183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749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798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11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50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373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197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99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76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086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946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07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4BC8E-E0A6-4655-B893-26210B5C0094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3CE6D-7528-43B5-ABF5-FCCC732239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78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www1.udel.edu/present/Becky/bearin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Project report - bearing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69041" y="4250348"/>
            <a:ext cx="8280799" cy="2019824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Group2</a:t>
            </a:r>
          </a:p>
          <a:p>
            <a:pPr algn="ctr"/>
            <a:r>
              <a:rPr lang="en-US" altLang="zh-TW" dirty="0"/>
              <a:t>Bing-Hong Hong</a:t>
            </a:r>
          </a:p>
          <a:p>
            <a:pPr algn="ctr"/>
            <a:r>
              <a:rPr lang="en-US" altLang="zh-TW" dirty="0" err="1"/>
              <a:t>Hsin</a:t>
            </a:r>
            <a:r>
              <a:rPr lang="en-US" altLang="zh-TW" dirty="0"/>
              <a:t>-Ting Chou </a:t>
            </a:r>
            <a:endParaRPr lang="zh-TW" altLang="zh-TW" dirty="0"/>
          </a:p>
          <a:p>
            <a:pPr algn="ctr"/>
            <a:r>
              <a:rPr lang="en-US" altLang="zh-TW" dirty="0" err="1"/>
              <a:t>Chih-Hao</a:t>
            </a:r>
            <a:r>
              <a:rPr lang="en-US" altLang="zh-TW" dirty="0"/>
              <a:t> Chiang</a:t>
            </a:r>
            <a:endParaRPr lang="zh-TW" altLang="zh-TW" dirty="0"/>
          </a:p>
          <a:p>
            <a:pPr algn="ctr"/>
            <a:r>
              <a:rPr lang="en-US" altLang="zh-TW" dirty="0"/>
              <a:t>Shao-</a:t>
            </a:r>
            <a:r>
              <a:rPr lang="en-US" altLang="zh-TW" dirty="0" err="1"/>
              <a:t>Tse</a:t>
            </a:r>
            <a:r>
              <a:rPr lang="en-US" altLang="zh-TW" dirty="0"/>
              <a:t> </a:t>
            </a:r>
            <a:r>
              <a:rPr lang="en-US" altLang="zh-TW" dirty="0" err="1"/>
              <a:t>Chien</a:t>
            </a:r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519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Time Waveform Analysis</a:t>
            </a:r>
          </a:p>
          <a:p>
            <a:r>
              <a:rPr lang="en-US" altLang="zh-TW" dirty="0"/>
              <a:t>Frequency Spectral Analysis</a:t>
            </a:r>
          </a:p>
          <a:p>
            <a:r>
              <a:rPr lang="en-US" altLang="zh-TW" dirty="0"/>
              <a:t>High Frequency Detection (HFD)</a:t>
            </a:r>
          </a:p>
          <a:p>
            <a:r>
              <a:rPr lang="en-US" altLang="zh-TW" dirty="0"/>
              <a:t>Stress Wave Analysis or Spike Energy</a:t>
            </a:r>
          </a:p>
          <a:p>
            <a:r>
              <a:rPr lang="en-US" altLang="zh-TW" dirty="0"/>
              <a:t>Enveloping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6329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Enveloping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Enveloping is a technique that can extract the modulating signal from an amplitude modulated signal.</a:t>
            </a: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2619153" y="3229825"/>
            <a:ext cx="6953694" cy="3209071"/>
            <a:chOff x="2619152" y="3429038"/>
            <a:chExt cx="6953694" cy="320907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069" y="3429038"/>
              <a:ext cx="6789861" cy="2962850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2619152" y="6391888"/>
              <a:ext cx="69536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http://www.power-mi.com/content/demodulation-or-envelope-analysis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3972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of bearing fault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Rolling element bearing fault frequencies are generated when a bearing begins to fatigue.</a:t>
            </a:r>
          </a:p>
          <a:p>
            <a:endParaRPr lang="en-US" altLang="zh-TW" dirty="0"/>
          </a:p>
          <a:p>
            <a:r>
              <a:rPr lang="en-US" altLang="zh-TW" dirty="0"/>
              <a:t>Time domain statistical parameters, such as Root Mean Square Amplitude (RMS), are also calculated from vibration data and monitored for a significant increase in magnitude.</a:t>
            </a:r>
          </a:p>
          <a:p>
            <a:endParaRPr lang="en-US" altLang="zh-TW" dirty="0"/>
          </a:p>
          <a:p>
            <a:r>
              <a:rPr lang="en-US" altLang="zh-TW" dirty="0"/>
              <a:t>These fault or defect frequencies are calculated using bearing geometry and speed.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450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of bearing fault(cont’d)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Manually observing the spectrum for increases throughout testing was not feasible due to the fact that these tests often ran unattended. For this reason, a technique was developed to trend the defect frequencies on-line. Using the defect frequencies BPFI, BPFO, BSF, FTF as indexes for the frequency domain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243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8012" y="730885"/>
            <a:ext cx="10515600" cy="1129567"/>
          </a:xfrm>
        </p:spPr>
        <p:txBody>
          <a:bodyPr>
            <a:normAutofit/>
          </a:bodyPr>
          <a:lstStyle/>
          <a:p>
            <a:r>
              <a:rPr lang="en-US" altLang="zh-TW" dirty="0"/>
              <a:t>Assumptions Made in Bearing Fault Frequencies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0321" y="2336873"/>
            <a:ext cx="9848342" cy="414230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altLang="zh-TW" sz="2600" dirty="0"/>
              <a:t>1. All balls/rollers are equal in diameter</a:t>
            </a:r>
          </a:p>
          <a:p>
            <a:pPr algn="just"/>
            <a:endParaRPr lang="en-US" altLang="zh-TW" sz="2600" dirty="0"/>
          </a:p>
          <a:p>
            <a:pPr algn="just"/>
            <a:r>
              <a:rPr lang="en-US" altLang="zh-TW" sz="2600" dirty="0"/>
              <a:t>2. There in pure rolling contact between balls, inner race and outer race.</a:t>
            </a:r>
          </a:p>
          <a:p>
            <a:pPr algn="just"/>
            <a:endParaRPr lang="en-US" altLang="zh-TW" sz="2600" dirty="0"/>
          </a:p>
          <a:p>
            <a:pPr algn="just"/>
            <a:r>
              <a:rPr lang="en-US" altLang="zh-TW" sz="2600" dirty="0"/>
              <a:t>3. There is no slipping between the shaft and the bearing</a:t>
            </a:r>
          </a:p>
          <a:p>
            <a:pPr algn="just"/>
            <a:endParaRPr lang="en-US" altLang="zh-TW" sz="2600" dirty="0"/>
          </a:p>
          <a:p>
            <a:pPr algn="just"/>
            <a:r>
              <a:rPr lang="en-US" altLang="zh-TW" sz="2600" dirty="0"/>
              <a:t>4. Outer race is stationary and inner race rotates</a:t>
            </a:r>
          </a:p>
          <a:p>
            <a:pPr algn="just"/>
            <a:endParaRPr lang="en-US" altLang="zh-TW" sz="2600" dirty="0"/>
          </a:p>
          <a:p>
            <a:pPr algn="just"/>
            <a:r>
              <a:rPr lang="en-US" altLang="zh-TW" sz="2600" dirty="0"/>
              <a:t>Bearing faults create a series of impacts which are amplified by resonances: bearing, sensors, structure </a:t>
            </a:r>
            <a:r>
              <a:rPr lang="en-US" altLang="zh-TW" sz="2600" dirty="0" err="1"/>
              <a:t>etc</a:t>
            </a:r>
            <a:endParaRPr lang="en-US" altLang="zh-TW" sz="26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7883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Fusion Analysis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3" y="2192217"/>
            <a:ext cx="7742142" cy="3675214"/>
          </a:xfrm>
        </p:spPr>
      </p:pic>
      <p:sp>
        <p:nvSpPr>
          <p:cNvPr id="3" name="文字方塊 2"/>
          <p:cNvSpPr txBox="1"/>
          <p:nvPr/>
        </p:nvSpPr>
        <p:spPr>
          <a:xfrm>
            <a:off x="414067" y="6225482"/>
            <a:ext cx="1014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Reference: Dempsey, Paula J., Gary </a:t>
            </a:r>
            <a:r>
              <a:rPr lang="en-US" altLang="zh-TW" sz="1600" dirty="0" err="1"/>
              <a:t>Kreider</a:t>
            </a:r>
            <a:r>
              <a:rPr lang="en-US" altLang="zh-TW" sz="1600" dirty="0"/>
              <a:t>, and Thomas </a:t>
            </a:r>
            <a:r>
              <a:rPr lang="en-US" altLang="zh-TW" sz="1600" dirty="0" err="1"/>
              <a:t>Fichter</a:t>
            </a:r>
            <a:r>
              <a:rPr lang="en-US" altLang="zh-TW" sz="1600" dirty="0"/>
              <a:t>. "Tapered Roller Bearing Damage Detection</a:t>
            </a:r>
          </a:p>
          <a:p>
            <a:r>
              <a:rPr lang="en-US" altLang="zh-TW" sz="1600" dirty="0"/>
              <a:t>Using Decision Fusion Analysis." (2006).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52616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613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95942" y="3918857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Data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542901" y="3918857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Preprocessing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4889860" y="3918857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Feature extraction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236819" y="3918857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Feature selection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9862456" y="3287990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SOM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9862456" y="4496304"/>
            <a:ext cx="1972492" cy="8752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GMM+EM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14" name="直線單箭頭接點 13"/>
          <p:cNvCxnSpPr>
            <a:stCxn id="6" idx="3"/>
            <a:endCxn id="7" idx="1"/>
          </p:cNvCxnSpPr>
          <p:nvPr/>
        </p:nvCxnSpPr>
        <p:spPr>
          <a:xfrm>
            <a:off x="2168434" y="4356463"/>
            <a:ext cx="3744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7" idx="3"/>
            <a:endCxn id="8" idx="1"/>
          </p:cNvCxnSpPr>
          <p:nvPr/>
        </p:nvCxnSpPr>
        <p:spPr>
          <a:xfrm>
            <a:off x="4515393" y="4356463"/>
            <a:ext cx="3744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8" idx="3"/>
            <a:endCxn id="9" idx="1"/>
          </p:cNvCxnSpPr>
          <p:nvPr/>
        </p:nvCxnSpPr>
        <p:spPr>
          <a:xfrm>
            <a:off x="6862352" y="4356463"/>
            <a:ext cx="3744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9" idx="3"/>
            <a:endCxn id="10" idx="1"/>
          </p:cNvCxnSpPr>
          <p:nvPr/>
        </p:nvCxnSpPr>
        <p:spPr>
          <a:xfrm flipV="1">
            <a:off x="9209311" y="3725596"/>
            <a:ext cx="653145" cy="63086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3"/>
            <a:endCxn id="11" idx="1"/>
          </p:cNvCxnSpPr>
          <p:nvPr/>
        </p:nvCxnSpPr>
        <p:spPr>
          <a:xfrm>
            <a:off x="9209311" y="4356463"/>
            <a:ext cx="653145" cy="57744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333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Bearing dataset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50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Bearing 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is given with 2048 tests, as well as labels for all the 2048 tests. Labels are numbers from 1 to 8, and each class has 256 samples, corresponding with normal, roller, inner race, outer race, inner race &amp; roller, inner race &amp; outer race, outer &amp; inner race &amp; roller, and outer race &amp; roller. 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354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Background</a:t>
            </a:r>
          </a:p>
          <a:p>
            <a:r>
              <a:rPr lang="en-US" altLang="zh-TW" sz="2800" dirty="0"/>
              <a:t>Flow chart</a:t>
            </a:r>
          </a:p>
          <a:p>
            <a:r>
              <a:rPr lang="en-US" altLang="zh-TW" sz="2800" dirty="0"/>
              <a:t>Bearing dataset</a:t>
            </a:r>
          </a:p>
          <a:p>
            <a:r>
              <a:rPr lang="en-US" altLang="zh-TW" sz="2800" dirty="0"/>
              <a:t>Feature extraction </a:t>
            </a:r>
          </a:p>
          <a:p>
            <a:r>
              <a:rPr lang="en-US" altLang="zh-TW" sz="2800" dirty="0"/>
              <a:t>Feature selection</a:t>
            </a:r>
          </a:p>
          <a:p>
            <a:r>
              <a:rPr lang="en-US" altLang="zh-TW" sz="2800" dirty="0"/>
              <a:t>Cross-validation</a:t>
            </a:r>
          </a:p>
          <a:p>
            <a:r>
              <a:rPr lang="en-US" altLang="zh-TW" sz="2800" dirty="0"/>
              <a:t>Model training</a:t>
            </a:r>
          </a:p>
          <a:p>
            <a:r>
              <a:rPr lang="en-US" altLang="zh-TW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96076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extraction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Time domain: Mean</a:t>
            </a:r>
            <a:r>
              <a:rPr lang="zh-TW" altLang="en-US" dirty="0"/>
              <a:t>、</a:t>
            </a:r>
            <a:r>
              <a:rPr lang="en-US" altLang="zh-TW" dirty="0"/>
              <a:t>Variance</a:t>
            </a:r>
            <a:r>
              <a:rPr lang="zh-TW" altLang="en-US" dirty="0"/>
              <a:t>、</a:t>
            </a:r>
            <a:r>
              <a:rPr lang="en-US" altLang="zh-TW" dirty="0"/>
              <a:t>Skewness</a:t>
            </a:r>
            <a:r>
              <a:rPr lang="zh-TW" altLang="en-US" dirty="0"/>
              <a:t>、</a:t>
            </a:r>
            <a:r>
              <a:rPr lang="en-US" altLang="zh-TW" dirty="0"/>
              <a:t>Kurtosis</a:t>
            </a:r>
            <a:r>
              <a:rPr lang="zh-TW" altLang="en-US" dirty="0"/>
              <a:t>、</a:t>
            </a:r>
            <a:r>
              <a:rPr lang="en-US" altLang="zh-TW" dirty="0"/>
              <a:t>Entropy</a:t>
            </a:r>
            <a:r>
              <a:rPr lang="zh-TW" altLang="en-US" dirty="0"/>
              <a:t>、</a:t>
            </a:r>
            <a:r>
              <a:rPr lang="en-US" altLang="zh-TW" dirty="0"/>
              <a:t>Peak-to-peak</a:t>
            </a:r>
            <a:r>
              <a:rPr lang="zh-TW" altLang="en-US" dirty="0"/>
              <a:t>、</a:t>
            </a:r>
            <a:r>
              <a:rPr lang="en-US" altLang="zh-TW" dirty="0"/>
              <a:t>RMS</a:t>
            </a:r>
          </a:p>
          <a:p>
            <a:endParaRPr lang="en-US" altLang="zh-TW" dirty="0"/>
          </a:p>
          <a:p>
            <a:r>
              <a:rPr lang="en-US" altLang="zh-TW" dirty="0"/>
              <a:t>Frequency domain: BSF</a:t>
            </a:r>
            <a:r>
              <a:rPr lang="zh-TW" altLang="en-US" dirty="0"/>
              <a:t>、</a:t>
            </a:r>
            <a:r>
              <a:rPr lang="en-US" altLang="zh-TW" dirty="0"/>
              <a:t>BPFI</a:t>
            </a:r>
            <a:r>
              <a:rPr lang="zh-TW" altLang="en-US" dirty="0"/>
              <a:t>、</a:t>
            </a:r>
            <a:r>
              <a:rPr lang="en-US" altLang="zh-TW" dirty="0"/>
              <a:t>BPFO</a:t>
            </a:r>
            <a:r>
              <a:rPr lang="zh-TW" altLang="en-US" dirty="0"/>
              <a:t>、</a:t>
            </a:r>
            <a:r>
              <a:rPr lang="en-US" altLang="zh-TW" dirty="0"/>
              <a:t>23 Hz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5558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visualization(cont’d)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0" y="2231861"/>
            <a:ext cx="5342180" cy="4005109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192" y="2226310"/>
            <a:ext cx="5349585" cy="401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84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visualization(cont’d)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2" y="2226310"/>
            <a:ext cx="5349584" cy="4010660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893" y="2226310"/>
            <a:ext cx="5349584" cy="401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9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visualization(cont’d)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52" y="2226310"/>
            <a:ext cx="5349584" cy="401066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53" y="2226311"/>
            <a:ext cx="5349585" cy="401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2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visualization(cont’d)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72" y="2085340"/>
            <a:ext cx="6147608" cy="4608950"/>
          </a:xfrm>
        </p:spPr>
      </p:pic>
    </p:spTree>
    <p:extLst>
      <p:ext uri="{BB962C8B-B14F-4D97-AF65-F5344CB8AC3E}">
        <p14:creationId xmlns:p14="http://schemas.microsoft.com/office/powerpoint/2010/main" val="1108494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selection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331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Fisher score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11" y="2108200"/>
            <a:ext cx="6061055" cy="4544060"/>
          </a:xfrm>
        </p:spPr>
      </p:pic>
    </p:spTree>
    <p:extLst>
      <p:ext uri="{BB962C8B-B14F-4D97-AF65-F5344CB8AC3E}">
        <p14:creationId xmlns:p14="http://schemas.microsoft.com/office/powerpoint/2010/main" val="252762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K-fold Cross validation(K=4)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890" y="2181700"/>
            <a:ext cx="8574722" cy="419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GMM+EM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54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80433-CEFB-A14E-A787-B5B0C76D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SOM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089DFA4-24AA-2344-91CA-27E6A7BB4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53" y="2070794"/>
            <a:ext cx="4303396" cy="4667757"/>
          </a:xfrm>
        </p:spPr>
      </p:pic>
    </p:spTree>
    <p:extLst>
      <p:ext uri="{BB962C8B-B14F-4D97-AF65-F5344CB8AC3E}">
        <p14:creationId xmlns:p14="http://schemas.microsoft.com/office/powerpoint/2010/main" val="1384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3025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BCE98-DFA1-D045-87BB-2B971266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SOM</a:t>
            </a:r>
            <a:r>
              <a:rPr kumimoji="1" lang="zh-TW" altLang="en-US" dirty="0"/>
              <a:t> </a:t>
            </a:r>
            <a:r>
              <a:rPr kumimoji="1" lang="en-US" altLang="zh-TW" dirty="0"/>
              <a:t>U-Matrix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455765B-7900-3F41-B849-827DE8079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92" y="1968810"/>
            <a:ext cx="4752917" cy="4752917"/>
          </a:xfrm>
        </p:spPr>
      </p:pic>
    </p:spTree>
    <p:extLst>
      <p:ext uri="{BB962C8B-B14F-4D97-AF65-F5344CB8AC3E}">
        <p14:creationId xmlns:p14="http://schemas.microsoft.com/office/powerpoint/2010/main" val="236152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Time domain feature is better than frequency domain.</a:t>
            </a:r>
          </a:p>
          <a:p>
            <a:endParaRPr lang="en-US" altLang="zh-TW" dirty="0"/>
          </a:p>
          <a:p>
            <a:r>
              <a:rPr lang="en-US" altLang="zh-TW" dirty="0"/>
              <a:t>According to fisher criterion, entropy is the  best feature to diagnosis bearing fault.</a:t>
            </a:r>
          </a:p>
          <a:p>
            <a:endParaRPr lang="en-US" altLang="zh-TW" dirty="0"/>
          </a:p>
          <a:p>
            <a:r>
              <a:rPr lang="en-US" altLang="zh-TW" dirty="0"/>
              <a:t>In the future, the machine learning algorithm such as SOM and EM+GMM will be utilized to determine which condition of bearing is.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882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Bearing is a machine element that can reduce sliding friction.</a:t>
            </a:r>
          </a:p>
          <a:p>
            <a:r>
              <a:rPr lang="en-US" altLang="zh-TW" dirty="0"/>
              <a:t>It can improves the efficiency, durability and performance.</a:t>
            </a:r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3585358" y="3342725"/>
            <a:ext cx="5021284" cy="3515275"/>
            <a:chOff x="3117503" y="3383280"/>
            <a:chExt cx="5021284" cy="35152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503" y="3383280"/>
              <a:ext cx="5021284" cy="32629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3755191" y="6652334"/>
              <a:ext cx="374590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000" dirty="0"/>
                <a:t>Review of Techniques for Bearings &amp; Gearbox Diagnostics.pdf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40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Purpose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reason why we diagnosis bearings is to find out the defects in bearings which could cause machine vibration or damaged.</a:t>
            </a:r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3130105" y="3267075"/>
            <a:ext cx="5931791" cy="3590925"/>
            <a:chOff x="5792533" y="833590"/>
            <a:chExt cx="5519932" cy="339924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431" y="833590"/>
              <a:ext cx="5288137" cy="3153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文字方塊 5"/>
            <p:cNvSpPr txBox="1"/>
            <p:nvPr/>
          </p:nvSpPr>
          <p:spPr>
            <a:xfrm>
              <a:off x="5792533" y="3986610"/>
              <a:ext cx="55199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https://www.hansfordsensors.com/opening-the-envelope-on-bearing-vibration/damaged-bearing/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155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Healthy</a:t>
            </a:r>
          </a:p>
          <a:p>
            <a:r>
              <a:rPr lang="en-US" altLang="zh-TW" dirty="0"/>
              <a:t>Roller (Ball) damage</a:t>
            </a:r>
          </a:p>
          <a:p>
            <a:r>
              <a:rPr lang="en-US" altLang="zh-TW" dirty="0"/>
              <a:t>Inner race defect</a:t>
            </a:r>
          </a:p>
          <a:p>
            <a:r>
              <a:rPr lang="en-US" altLang="zh-TW" dirty="0"/>
              <a:t>Outer race defect</a:t>
            </a:r>
          </a:p>
          <a:p>
            <a:r>
              <a:rPr lang="en-US" altLang="zh-TW" dirty="0"/>
              <a:t>Inner + Roller</a:t>
            </a:r>
          </a:p>
          <a:p>
            <a:r>
              <a:rPr lang="en-US" altLang="zh-TW" dirty="0"/>
              <a:t>Outer + Roller</a:t>
            </a:r>
          </a:p>
          <a:p>
            <a:r>
              <a:rPr lang="en-US" altLang="zh-TW" dirty="0"/>
              <a:t>Inner + Outer</a:t>
            </a:r>
          </a:p>
          <a:p>
            <a:r>
              <a:rPr lang="en-US" altLang="zh-TW" dirty="0"/>
              <a:t>Inner + Outer + Roller 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5256042" y="2336873"/>
            <a:ext cx="5288137" cy="4209322"/>
            <a:chOff x="5908431" y="427049"/>
            <a:chExt cx="5288137" cy="420932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431" y="427049"/>
              <a:ext cx="5288137" cy="39661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文字方塊 5"/>
            <p:cNvSpPr txBox="1"/>
            <p:nvPr/>
          </p:nvSpPr>
          <p:spPr>
            <a:xfrm>
              <a:off x="6528437" y="4390150"/>
              <a:ext cx="40481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https://slideplayer.com/slide/5780979/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308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Situations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Ball Passing Frequency Outer Race (BPFO)</a:t>
                </a:r>
              </a:p>
              <a:p>
                <a:r>
                  <a:rPr lang="en-US" altLang="zh-TW" dirty="0"/>
                  <a:t>Ball Passing Frequency Inner Race (BPFI)</a:t>
                </a:r>
              </a:p>
              <a:p>
                <a:r>
                  <a:rPr lang="en-US" altLang="zh-TW" dirty="0"/>
                  <a:t>Fundamental Train Frequency (FTF)</a:t>
                </a:r>
              </a:p>
              <a:p>
                <a:r>
                  <a:rPr lang="en-US" altLang="zh-TW" dirty="0"/>
                  <a:t>Ball Spin Frequency (BSF)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D = pitch </a:t>
                </a:r>
                <a:r>
                  <a:rPr lang="en-US" altLang="zh-TW" dirty="0" err="1"/>
                  <a:t>dia</a:t>
                </a:r>
                <a:r>
                  <a:rPr lang="en-US" altLang="zh-TW" dirty="0"/>
                  <a:t>; d = ball </a:t>
                </a:r>
                <a:r>
                  <a:rPr lang="en-US" altLang="zh-TW" dirty="0" err="1"/>
                  <a:t>dia</a:t>
                </a:r>
                <a:r>
                  <a:rPr lang="en-US" altLang="zh-TW" dirty="0"/>
                  <a:t>;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dirty="0"/>
                  <a:t>= contact angle;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n = no. of balls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5" t="-23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7939728" y="1127817"/>
            <a:ext cx="3816074" cy="5311079"/>
            <a:chOff x="6988906" y="641393"/>
            <a:chExt cx="3816074" cy="53110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113" y="641393"/>
              <a:ext cx="3733660" cy="50700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文字方塊 5"/>
            <p:cNvSpPr txBox="1"/>
            <p:nvPr/>
          </p:nvSpPr>
          <p:spPr>
            <a:xfrm>
              <a:off x="6988906" y="5706251"/>
              <a:ext cx="38160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Review of Techniques for Bearings &amp; Gearbox Diagnostics.pdf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077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Situations(cont’d)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3200" dirty="0"/>
              <a:t>Bearing Defect</a:t>
            </a:r>
          </a:p>
          <a:p>
            <a:pPr lvl="1"/>
            <a:r>
              <a:rPr lang="en-US" altLang="zh-TW" sz="2800" dirty="0"/>
              <a:t>Frequency of Outer Ring Defect (FORD)</a:t>
            </a:r>
          </a:p>
          <a:p>
            <a:pPr lvl="1"/>
            <a:r>
              <a:rPr lang="en-US" altLang="zh-TW" sz="2800" dirty="0"/>
              <a:t>Frequency of Inner Ring Defect (FIRD)</a:t>
            </a:r>
          </a:p>
          <a:p>
            <a:pPr lvl="1"/>
            <a:r>
              <a:rPr lang="en-US" altLang="zh-TW" sz="2800" dirty="0"/>
              <a:t>Frequency of Ball</a:t>
            </a:r>
            <a:r>
              <a:rPr lang="zh-TW" altLang="en-US" sz="2800" dirty="0"/>
              <a:t> </a:t>
            </a:r>
            <a:r>
              <a:rPr lang="en-US" altLang="zh-TW" sz="2800" dirty="0"/>
              <a:t>Defect (FBD)</a:t>
            </a:r>
          </a:p>
          <a:p>
            <a:pPr lvl="1"/>
            <a:endParaRPr lang="en-US" altLang="zh-TW" sz="2800" dirty="0"/>
          </a:p>
          <a:p>
            <a:pPr marL="457200" lvl="1" indent="0">
              <a:buNone/>
            </a:pPr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r>
              <a:rPr lang="en-US" altLang="zh-TW" sz="2800" dirty="0">
                <a:hlinkClick r:id="rId2"/>
              </a:rPr>
              <a:t>http://www1.udel.edu/present/Becky/bearing/</a:t>
            </a:r>
            <a:endParaRPr lang="en-US" altLang="zh-TW" sz="2800" dirty="0"/>
          </a:p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661329" y="2616409"/>
            <a:ext cx="4138822" cy="2632609"/>
            <a:chOff x="7734477" y="1951891"/>
            <a:chExt cx="4138822" cy="263260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477" y="1951891"/>
              <a:ext cx="4138822" cy="238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文字方塊 5"/>
            <p:cNvSpPr txBox="1"/>
            <p:nvPr/>
          </p:nvSpPr>
          <p:spPr>
            <a:xfrm>
              <a:off x="8121253" y="4338279"/>
              <a:ext cx="3365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/>
                <a:t>https://gfycat.com/lividsarcasticguineapig</a:t>
              </a:r>
              <a:endParaRPr lang="zh-TW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287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Situations(cont’d)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99" y="593208"/>
            <a:ext cx="2829365" cy="6104772"/>
          </a:xfrm>
          <a:prstGeom prst="rect">
            <a:avLst/>
          </a:prstGeom>
          <a:ln>
            <a:noFill/>
          </a:ln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6" y="2587394"/>
            <a:ext cx="7821812" cy="33918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135542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TM04033917[[fn=柏林]]</Template>
  <TotalTime>142</TotalTime>
  <Words>729</Words>
  <Application>Microsoft Macintosh PowerPoint</Application>
  <PresentationFormat>寬螢幕</PresentationFormat>
  <Paragraphs>118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新細明體</vt:lpstr>
      <vt:lpstr>Arial</vt:lpstr>
      <vt:lpstr>Cambria Math</vt:lpstr>
      <vt:lpstr>Times New Roman</vt:lpstr>
      <vt:lpstr>Trebuchet MS</vt:lpstr>
      <vt:lpstr>柏林</vt:lpstr>
      <vt:lpstr>Project report - bearing</vt:lpstr>
      <vt:lpstr>Outline</vt:lpstr>
      <vt:lpstr>Background</vt:lpstr>
      <vt:lpstr>Introduction</vt:lpstr>
      <vt:lpstr>Purpose</vt:lpstr>
      <vt:lpstr>Cases</vt:lpstr>
      <vt:lpstr>Situations</vt:lpstr>
      <vt:lpstr>Situations(cont’d)</vt:lpstr>
      <vt:lpstr>Situations(cont’d)</vt:lpstr>
      <vt:lpstr>Solutions</vt:lpstr>
      <vt:lpstr>Enveloping</vt:lpstr>
      <vt:lpstr>Feature of bearing fault</vt:lpstr>
      <vt:lpstr>Feature of bearing fault(cont’d)</vt:lpstr>
      <vt:lpstr>Assumptions Made in Bearing Fault Frequencies </vt:lpstr>
      <vt:lpstr>Decision Fusion Analysis</vt:lpstr>
      <vt:lpstr>Flow chart</vt:lpstr>
      <vt:lpstr>Flow chart</vt:lpstr>
      <vt:lpstr>Bearing dataset</vt:lpstr>
      <vt:lpstr>Bearing dataset</vt:lpstr>
      <vt:lpstr>Feature extraction </vt:lpstr>
      <vt:lpstr>Feature visualization(cont’d)</vt:lpstr>
      <vt:lpstr>Feature visualization(cont’d)</vt:lpstr>
      <vt:lpstr>Feature visualization(cont’d)</vt:lpstr>
      <vt:lpstr>Feature visualization(cont’d)</vt:lpstr>
      <vt:lpstr>Feature selection</vt:lpstr>
      <vt:lpstr>Fisher score</vt:lpstr>
      <vt:lpstr>K-fold Cross validation(K=4)</vt:lpstr>
      <vt:lpstr>Model training</vt:lpstr>
      <vt:lpstr>SOM</vt:lpstr>
      <vt:lpstr>SOM U-Matrix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至豪 江</dc:creator>
  <cp:lastModifiedBy>少澤 簡</cp:lastModifiedBy>
  <cp:revision>27</cp:revision>
  <dcterms:created xsi:type="dcterms:W3CDTF">2019-08-21T03:21:01Z</dcterms:created>
  <dcterms:modified xsi:type="dcterms:W3CDTF">2019-08-21T16:45:56Z</dcterms:modified>
</cp:coreProperties>
</file>